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D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592928" y="2103120"/>
            <a:ext cx="1005840" cy="1005840"/>
          </a:xfrm>
          <a:prstGeom prst="ellipse">
            <a:avLst/>
          </a:prstGeom>
          <a:ln w="9525">
            <a:solidFill>
              <a:srgbClr val="6E7A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227168" y="1737360"/>
            <a:ext cx="1737360" cy="1737360"/>
          </a:xfrm>
          <a:prstGeom prst="ellipse">
            <a:avLst/>
          </a:prstGeom>
          <a:ln w="9525">
            <a:solidFill>
              <a:srgbClr val="6E7A8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815688" y="1325880"/>
            <a:ext cx="2560320" cy="2560320"/>
          </a:xfrm>
          <a:prstGeom prst="ellipse">
            <a:avLst/>
          </a:prstGeom>
          <a:ln w="9525">
            <a:solidFill>
              <a:srgbClr val="6E7A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358488" y="868680"/>
            <a:ext cx="3474720" cy="3474720"/>
          </a:xfrm>
          <a:prstGeom prst="ellipse">
            <a:avLst/>
          </a:prstGeom>
          <a:ln w="9525">
            <a:solidFill>
              <a:srgbClr val="6E7A8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054700" y="2564892"/>
            <a:ext cx="82296" cy="82296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7" name="Text 5"/>
          <p:cNvSpPr/>
          <p:nvPr/>
        </p:nvSpPr>
        <p:spPr>
          <a:xfrm>
            <a:off x="0" y="4160520"/>
            <a:ext cx="12191695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EEEA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5400" dirty="0"/>
          </a:p>
        </p:txBody>
      </p:sp>
      <p:sp>
        <p:nvSpPr>
          <p:cNvPr id="8" name="Text 6"/>
          <p:cNvSpPr/>
          <p:nvPr/>
        </p:nvSpPr>
        <p:spPr>
          <a:xfrm>
            <a:off x="0" y="5029200"/>
            <a:ext cx="12191695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spc="300" kern="0" dirty="0">
                <a:solidFill>
                  <a:srgbClr val="C8C2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EPHEMERIS MEMORIAL PARK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0" y="5440680"/>
            <a:ext cx="121916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Every life, a fixed point in time.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0" y="6263640"/>
            <a:ext cx="1219169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AEB8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PRESENTATION  -  CONFIDENTIAL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EFD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94415" cy="0"/>
          </a:xfrm>
          <a:prstGeom prst="line">
            <a:avLst/>
          </a:prstGeom>
          <a:noFill/>
          <a:ln w="17780">
            <a:solidFill>
              <a:srgbClr val="B8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1089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&amp; CUSTOMER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265615" y="31089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AEB8C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12700">
            <a:solidFill>
              <a:srgbClr val="DAD5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legacy purchase, not a mass-market plot.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2011680"/>
            <a:ext cx="61264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C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land-cost structure requires a destination-tier price point, which defines the customer: affluent, deliberate households already spending on legacy-oriented purchases  -  estate planning, elaborate pre-need arrangements, philanthropic naming gifts, destination family gatherings. Ephemeris competes with meaning-rich legacy purchases, not the average municipal cemetery plot.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7040880" y="2011680"/>
            <a:ext cx="4114800" cy="777240"/>
          </a:xfrm>
          <a:prstGeom prst="roundRect">
            <a:avLst>
              <a:gd name="adj" fmla="val 5882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223760" y="2084832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$20B+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8595360" y="2084832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death-care industry, annually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7040880" y="2926080"/>
            <a:ext cx="4114800" cy="777240"/>
          </a:xfrm>
          <a:prstGeom prst="roundRect">
            <a:avLst>
              <a:gd name="adj" fmla="val 5882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223760" y="2999232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Growing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8595360" y="2999232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Pre-need sales share of that market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7040880" y="3840480"/>
            <a:ext cx="4114800" cy="777240"/>
          </a:xfrm>
          <a:prstGeom prst="roundRect">
            <a:avLst>
              <a:gd name="adj" fmla="val 5882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223760" y="3913632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Proven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8595360" y="3913632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Destination/theme cemeteries already command premium pricing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7040880" y="4754880"/>
            <a:ext cx="4114800" cy="777240"/>
          </a:xfrm>
          <a:prstGeom prst="roundRect">
            <a:avLst>
              <a:gd name="adj" fmla="val 5882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223760" y="4828032"/>
            <a:ext cx="1371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Active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8595360" y="4828032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Astro-tourism &amp; dark-sky travel as a built-in visitor funnel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5638648" y="6400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EFD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94415" cy="0"/>
          </a:xfrm>
          <a:prstGeom prst="line">
            <a:avLst/>
          </a:prstGeom>
          <a:noFill/>
          <a:ln w="17780">
            <a:solidFill>
              <a:srgbClr val="B8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1089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RISKS &amp; MITIGATIONS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265615" y="31089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AEB8C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12700">
            <a:solidFill>
              <a:srgbClr val="DAD5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failure modes are engineering and structuring problems  -  not market fantasies.</a:t>
            </a:r>
            <a:endParaRPr lang="en-US" sz="19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148840"/>
          <a:ext cx="10607040" cy="3931920"/>
        </p:xfrm>
        <a:graphic>
          <a:graphicData uri="http://schemas.openxmlformats.org/drawingml/2006/table">
            <a:tbl>
              <a:tblPr/>
              <a:tblGrid>
                <a:gridCol w="4572000"/>
                <a:gridCol w="6035040"/>
              </a:tblGrid>
              <a:tr h="655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EFD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7A8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EFD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Mitigation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7A8F"/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Water rights unavailable in chosen basin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Legal water-rights review is a go/no-go gate before land is committed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Low plot density erodes margin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Price at destination tier; track land-cost-per-plot explicitly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Zoning denial for mixed-use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Confirm county entitlement pathway pre-acquisition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Trust under-funded for footprint size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Fund above statutory floor, sized to actual maintenance liability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</a:tr>
              <a:tr h="6553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Airport vs. dark-sky tradeoff limits visitation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Deliberate region choice; charter airstrip as Phase 2 line item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5638648" y="6400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D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357055" y="2926080"/>
            <a:ext cx="914400" cy="914400"/>
          </a:xfrm>
          <a:prstGeom prst="ellipse">
            <a:avLst/>
          </a:prstGeom>
          <a:ln w="8890">
            <a:solidFill>
              <a:srgbClr val="6E7A8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991295" y="2560320"/>
            <a:ext cx="1645920" cy="1645920"/>
          </a:xfrm>
          <a:prstGeom prst="ellipse">
            <a:avLst/>
          </a:prstGeom>
          <a:ln w="8890">
            <a:solidFill>
              <a:srgbClr val="6E7A8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579815" y="2148840"/>
            <a:ext cx="2468880" cy="2468880"/>
          </a:xfrm>
          <a:prstGeom prst="ellipse">
            <a:avLst/>
          </a:prstGeom>
          <a:ln w="8890">
            <a:solidFill>
              <a:srgbClr val="6E7A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371600"/>
            <a:ext cx="768096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900" i="1" dirty="0">
                <a:solidFill>
                  <a:srgbClr val="EEEA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 am not building this to sell it. I intend to be interred here myself, and I want as many people as possible to choose to be interred alongside me - because the place gives their death a coordinate, a story, and a reason for their family to keep coming back.</a:t>
            </a:r>
            <a:endParaRPr lang="en-US" sz="1900" dirty="0"/>
          </a:p>
        </p:txBody>
      </p:sp>
      <p:sp>
        <p:nvSpPr>
          <p:cNvPr id="6" name="Text 4"/>
          <p:cNvSpPr/>
          <p:nvPr/>
        </p:nvSpPr>
        <p:spPr>
          <a:xfrm>
            <a:off x="640080" y="379476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B8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 Founder's Note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640080" y="521208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EEA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40080" y="58521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C2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financial model and site diligence detail in the accompanying Investor Whitepaper.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EFD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94415" cy="0"/>
          </a:xfrm>
          <a:prstGeom prst="line">
            <a:avLst/>
          </a:prstGeom>
          <a:noFill/>
          <a:ln w="17780">
            <a:solidFill>
              <a:srgbClr val="B8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1089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INSIGHT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265615" y="31089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AEB8C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12700">
            <a:solidFill>
              <a:srgbClr val="DAD5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371600"/>
            <a:ext cx="106070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cemetery hasn't changed in two centuries.</a:t>
            </a:r>
            <a:endParaRPr lang="en-US" sz="30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30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public's understanding of the sky has.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548640" y="306324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plot number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611880" y="306324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C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means nothing about the person in it.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48640" y="393192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row and section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611880" y="39319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C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administrative, not personal.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48640" y="4800600"/>
            <a:ext cx="2926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date of death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611880" y="480060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1C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the one fact every family already holds  -  and can be turned into a real, explainable coordinate.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638648" y="6400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D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8404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8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CONCEPT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9265615" y="384048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C8C2B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377440" y="3291840"/>
            <a:ext cx="914400" cy="914400"/>
          </a:xfrm>
          <a:prstGeom prst="ellipse">
            <a:avLst/>
          </a:prstGeom>
          <a:ln w="8890">
            <a:solidFill>
              <a:srgbClr val="6E7A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057400" y="2971800"/>
            <a:ext cx="1554480" cy="1554480"/>
          </a:xfrm>
          <a:prstGeom prst="ellipse">
            <a:avLst/>
          </a:prstGeom>
          <a:ln w="8890">
            <a:solidFill>
              <a:srgbClr val="6E7A8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691640" y="2606040"/>
            <a:ext cx="2286000" cy="2286000"/>
          </a:xfrm>
          <a:prstGeom prst="ellipse">
            <a:avLst/>
          </a:prstGeom>
          <a:ln w="8890">
            <a:solidFill>
              <a:srgbClr val="6E7A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280160" y="2194560"/>
            <a:ext cx="3108960" cy="3108960"/>
          </a:xfrm>
          <a:prstGeom prst="ellipse">
            <a:avLst/>
          </a:prstGeom>
          <a:ln w="8890">
            <a:solidFill>
              <a:srgbClr val="6E7A8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22960" y="1737360"/>
            <a:ext cx="4023360" cy="4023360"/>
          </a:xfrm>
          <a:prstGeom prst="ellipse">
            <a:avLst/>
          </a:prstGeom>
          <a:ln w="8890">
            <a:solidFill>
              <a:srgbClr val="6E7A8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798064" y="3712464"/>
            <a:ext cx="73152" cy="73152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0" y="1417320"/>
            <a:ext cx="61264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EEA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 plot is not chosen. It is calculated.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5486400" y="2468880"/>
            <a:ext cx="61264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450" dirty="0">
                <a:solidFill>
                  <a:srgbClr val="C8C2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Ephemeris translates a date of death into a fixed, unrepeatable location along a navigable scale model of the sky. Visitors drive through a landscape of planetary orbital rings, arriving at a coordinate that means something: this is where the sky stood on the day she died.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5486400" y="5074920"/>
            <a:ext cx="6126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50" kern="0" dirty="0">
                <a:solidFill>
                  <a:srgbClr val="B8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MUSEUM. A HALL OF MEMORIES. A RESORT. A COORDINATE FOR EVERY LIFE.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EFD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94415" cy="0"/>
          </a:xfrm>
          <a:prstGeom prst="line">
            <a:avLst/>
          </a:prstGeom>
          <a:noFill/>
          <a:ln w="17780">
            <a:solidFill>
              <a:srgbClr val="B8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1089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WORKS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265615" y="31089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AEB8C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12700">
            <a:solidFill>
              <a:srgbClr val="DAD5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rings are landmarks. The spiral is the address.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48640" y="2148840"/>
            <a:ext cx="3611880" cy="3246120"/>
          </a:xfrm>
          <a:prstGeom prst="roundRect">
            <a:avLst>
              <a:gd name="adj" fmla="val 2254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822960" y="23317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2880360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problem with literal orbits</a:t>
            </a:r>
            <a:endParaRPr lang="en-US" sz="1550" dirty="0"/>
          </a:p>
        </p:txBody>
      </p:sp>
      <p:sp>
        <p:nvSpPr>
          <p:cNvPr id="10" name="Text 8"/>
          <p:cNvSpPr/>
          <p:nvPr/>
        </p:nvSpPr>
        <p:spPr>
          <a:xfrm>
            <a:off x="822960" y="3657600"/>
            <a:ext cx="306324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planet returns to nearly the same point every year. Literal orbital placement collides within a few years of operation.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416552" y="2148840"/>
            <a:ext cx="3611880" cy="3246120"/>
          </a:xfrm>
          <a:prstGeom prst="roundRect">
            <a:avLst>
              <a:gd name="adj" fmla="val 2254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4690872" y="23317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4690872" y="2880360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fix: a time-spiral</a:t>
            </a:r>
            <a:endParaRPr lang="en-US" sz="1550" dirty="0"/>
          </a:p>
        </p:txBody>
      </p:sp>
      <p:sp>
        <p:nvSpPr>
          <p:cNvPr id="14" name="Text 12"/>
          <p:cNvSpPr/>
          <p:nvPr/>
        </p:nvSpPr>
        <p:spPr>
          <a:xfrm>
            <a:off x="4690872" y="3657600"/>
            <a:ext cx="306324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Dates are encoded along an outward-winding spiral from a central sun-point  -  spacing calibrated so no two dates, across generations, ever collide.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284464" y="2148840"/>
            <a:ext cx="3611880" cy="3246120"/>
          </a:xfrm>
          <a:prstGeom prst="roundRect">
            <a:avLst>
              <a:gd name="adj" fmla="val 2254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  <a:effectLst>
            <a:outerShdw sx="100000" sy="100000" kx="0" ky="0" algn="bl" rotWithShape="0" blurRad="101600" dist="38100" dir="54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558784" y="233172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558784" y="2880360"/>
            <a:ext cx="3063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5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rings stay in the landscape</a:t>
            </a:r>
            <a:endParaRPr lang="en-US" sz="1550" dirty="0"/>
          </a:p>
        </p:txBody>
      </p:sp>
      <p:sp>
        <p:nvSpPr>
          <p:cNvPr id="18" name="Text 16"/>
          <p:cNvSpPr/>
          <p:nvPr/>
        </p:nvSpPr>
        <p:spPr>
          <a:xfrm>
            <a:off x="8558784" y="3657600"/>
            <a:ext cx="306324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Planetary rings remain as literal, walkable waypoints - 'you are passing Mars' - giving the orbital experience without the collision.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638648" y="6400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EFD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94415" cy="0"/>
          </a:xfrm>
          <a:prstGeom prst="line">
            <a:avLst/>
          </a:prstGeom>
          <a:noFill/>
          <a:ln w="17780">
            <a:solidFill>
              <a:srgbClr val="B8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1089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EXPERIENCE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265615" y="31089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AEB8C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12700">
            <a:solidFill>
              <a:srgbClr val="DAD5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10607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One drive, through a life and through the sky.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48640" y="2212848"/>
            <a:ext cx="128016" cy="128016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075688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Drive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3794760" y="2075688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spiral road from the sun-plaza outward, passing each planet's waypoint ring, with interpretive markers on scale and distance.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48640" y="3035808"/>
            <a:ext cx="128016" cy="128016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2898648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Hall of Memories</a:t>
            </a:r>
            <a:endParaRPr lang="en-US" sz="1450" dirty="0"/>
          </a:p>
        </p:txBody>
      </p:sp>
      <p:sp>
        <p:nvSpPr>
          <p:cNvPr id="12" name="Text 10"/>
          <p:cNvSpPr/>
          <p:nvPr/>
        </p:nvSpPr>
        <p:spPr>
          <a:xfrm>
            <a:off x="3794760" y="2898648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biographical exhibit hall for the interred  -  a living museum, not a mausoleum.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48640" y="3858768"/>
            <a:ext cx="128016" cy="128016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721608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Museum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3794760" y="3721608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exhibits on astronomy, timekeeping, and memorial history  -  a cultural destination in its own right.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548640" y="4681728"/>
            <a:ext cx="128016" cy="128016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4544568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Gift Shop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3794760" y="4544568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Interpretive and memorial goods tied to the site's astronomical theme.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548640" y="5504688"/>
            <a:ext cx="128016" cy="128016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20" name="Text 18"/>
          <p:cNvSpPr/>
          <p:nvPr/>
        </p:nvSpPr>
        <p:spPr>
          <a:xfrm>
            <a:off x="914400" y="5367528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Resort (Phase 2)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3794760" y="5367528"/>
            <a:ext cx="7498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Lodging for visiting families  -  multi-day visitation and repeat pilgrimage, not a single transaction.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5638648" y="6400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EFD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94415" cy="0"/>
          </a:xfrm>
          <a:prstGeom prst="line">
            <a:avLst/>
          </a:prstGeom>
          <a:noFill/>
          <a:ln w="17780">
            <a:solidFill>
              <a:srgbClr val="B8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1089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 &amp; LOCATION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265615" y="31089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AEB8C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12700">
            <a:solidFill>
              <a:srgbClr val="DAD5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Two lead candidates. One clear tradeoff.</a:t>
            </a:r>
            <a:endParaRPr lang="en-US" sz="2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011680"/>
          <a:ext cx="10607040" cy="3566160"/>
        </p:xfrm>
        <a:graphic>
          <a:graphicData uri="http://schemas.openxmlformats.org/drawingml/2006/table">
            <a:tbl>
              <a:tblPr/>
              <a:tblGrid>
                <a:gridCol w="2194560"/>
                <a:gridCol w="4206240"/>
                <a:gridCol w="4206240"/>
              </a:tblGrid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7A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EFD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Southern New Mexico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EFD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(Deming corridor)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7A8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EFD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West Texas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EFDF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(Marfa-Alpine)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E7A8F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Land cost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$300-$1,000 / acre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$250-$800 / acre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Ownership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Private ranchland, single-title feasible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Large private ranches; assemblies common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Airport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 Paso, 60-90 min (yes)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 Paso, ~2.5 hrs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Dark sky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Very good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Excellent  -  protected zone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2EC"/>
                    </a:solidFill>
                  </a:tcPr>
                </a:tc>
              </a:tr>
              <a:tr h="5943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b="1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Culture / tourism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Practical, thinner existing draw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C2027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Strong existing arts &amp; tourism identity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AD5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DFB"/>
                    </a:solidFill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548640" y="5806440"/>
            <a:ext cx="10607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i="1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Recommendation: Southern New Mexico is the only region clearing both the airport and dark-sky thresholds. West Texas offers stronger existing cultural draw if a charter airstrip is added to Phase 2.</a:t>
            </a:r>
            <a:endParaRPr lang="en-US" sz="1150" dirty="0"/>
          </a:p>
        </p:txBody>
      </p:sp>
      <p:sp>
        <p:nvSpPr>
          <p:cNvPr id="9" name="Text 6"/>
          <p:cNvSpPr/>
          <p:nvPr/>
        </p:nvSpPr>
        <p:spPr>
          <a:xfrm>
            <a:off x="5638648" y="6400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EFD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94415" cy="0"/>
          </a:xfrm>
          <a:prstGeom prst="line">
            <a:avLst/>
          </a:prstGeom>
          <a:noFill/>
          <a:ln w="17780">
            <a:solidFill>
              <a:srgbClr val="B8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1089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&amp; REGULATORY STRUCTURE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265615" y="31089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AEB8C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12700">
            <a:solidFill>
              <a:srgbClr val="DAD5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entities. One firewall that lets the memorial outlive the business.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548640" y="2331720"/>
            <a:ext cx="3429000" cy="2286000"/>
          </a:xfrm>
          <a:prstGeom prst="roundRect">
            <a:avLst>
              <a:gd name="adj" fmla="val 2800"/>
            </a:avLst>
          </a:prstGeom>
          <a:solidFill>
            <a:srgbClr val="0A0D16"/>
          </a:solidFill>
          <a:ln w="17780">
            <a:solidFill>
              <a:srgbClr val="B8935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51460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EEA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EEEAE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Cemetery Trust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77240" y="3200400"/>
            <a:ext cx="2971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C8C2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Cemetery license, interments, and the perpetual-care trust. Bankruptcy-remote from the other two entities.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160520" y="2331720"/>
            <a:ext cx="3429000" cy="2286000"/>
          </a:xfrm>
          <a:prstGeom prst="roundRect">
            <a:avLst>
              <a:gd name="adj" fmla="val 2800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89120" y="251460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Hospitality LLC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389120" y="3200400"/>
            <a:ext cx="2971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Resort and lodging operations (Phase 2).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7772400" y="2331720"/>
            <a:ext cx="3429000" cy="2286000"/>
          </a:xfrm>
          <a:prstGeom prst="roundRect">
            <a:avLst>
              <a:gd name="adj" fmla="val 2800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001000" y="2514600"/>
            <a:ext cx="2971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Museum &amp; Retail LLC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8001000" y="3200400"/>
            <a:ext cx="2971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Hall of Memories, museum, and gift shop.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548640" y="484632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three sit under a single holding company. A downturn in hospitality can never reach the graves it maintains.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638648" y="6400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EFD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94415" cy="0"/>
          </a:xfrm>
          <a:prstGeom prst="line">
            <a:avLst/>
          </a:prstGeom>
          <a:noFill/>
          <a:ln w="17780">
            <a:solidFill>
              <a:srgbClr val="B8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1089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UNIT ECONOMICS  -  PHASE 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265615" y="31089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AEB8C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12700">
            <a:solidFill>
              <a:srgbClr val="DAD5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Track cost per plot, not cost per acre.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48640" y="2103120"/>
            <a:ext cx="1916582" cy="1737360"/>
          </a:xfrm>
          <a:prstGeom prst="roundRect">
            <a:avLst>
              <a:gd name="adj" fmla="val 3158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2286000"/>
            <a:ext cx="169712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~2 sq mi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658368" y="3063240"/>
            <a:ext cx="169712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footprint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2721254" y="2103120"/>
            <a:ext cx="1916582" cy="1737360"/>
          </a:xfrm>
          <a:prstGeom prst="roundRect">
            <a:avLst>
              <a:gd name="adj" fmla="val 3158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830982" y="2286000"/>
            <a:ext cx="169712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5,000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2830982" y="3063240"/>
            <a:ext cx="169712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 plot capacity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893869" y="2103120"/>
            <a:ext cx="1916582" cy="1737360"/>
          </a:xfrm>
          <a:prstGeom prst="roundRect">
            <a:avLst>
              <a:gd name="adj" fmla="val 3158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03597" y="2286000"/>
            <a:ext cx="169712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$9.5-12M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5003597" y="3063240"/>
            <a:ext cx="169712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Illustrative Phase 1 capex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7066483" y="2103120"/>
            <a:ext cx="1916582" cy="1737360"/>
          </a:xfrm>
          <a:prstGeom prst="roundRect">
            <a:avLst>
              <a:gd name="adj" fmla="val 3158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176211" y="2286000"/>
            <a:ext cx="169712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$1.9-2.4K</a:t>
            </a:r>
            <a:endParaRPr lang="en-US" sz="2100" dirty="0"/>
          </a:p>
        </p:txBody>
      </p:sp>
      <p:sp>
        <p:nvSpPr>
          <p:cNvPr id="18" name="Text 16"/>
          <p:cNvSpPr/>
          <p:nvPr/>
        </p:nvSpPr>
        <p:spPr>
          <a:xfrm>
            <a:off x="7176211" y="3063240"/>
            <a:ext cx="169712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+ infrastructure cost per plot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9239098" y="2103120"/>
            <a:ext cx="1916582" cy="1737360"/>
          </a:xfrm>
          <a:prstGeom prst="roundRect">
            <a:avLst>
              <a:gd name="adj" fmla="val 3158"/>
            </a:avLst>
          </a:prstGeom>
          <a:solidFill>
            <a:srgbClr val="F5F2EC"/>
          </a:solidFill>
          <a:ln w="12700">
            <a:solidFill>
              <a:srgbClr val="DAD5C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348826" y="2286000"/>
            <a:ext cx="169712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b="1" dirty="0">
                <a:solidFill>
                  <a:srgbClr val="B893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$12-20K</a:t>
            </a:r>
            <a:endParaRPr lang="en-US" sz="2100" dirty="0"/>
          </a:p>
        </p:txBody>
      </p:sp>
      <p:sp>
        <p:nvSpPr>
          <p:cNvPr id="21" name="Text 19"/>
          <p:cNvSpPr/>
          <p:nvPr/>
        </p:nvSpPr>
        <p:spPr>
          <a:xfrm>
            <a:off x="9348826" y="3063240"/>
            <a:ext cx="169712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plot price (destination tier)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48640" y="4160520"/>
            <a:ext cx="10607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250" dirty="0">
                <a:solidFill>
                  <a:srgbClr val="1C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between land cost per plot (~$2,000) and target price ($12-20K) funds construction financing, the museum and hospitality build-out, marketing, and an above-floor perpetual-care endowment  -  not merely land.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548640" y="5212080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Figures are directional planning estimates, pending appraisal, hydrological survey, and actuarial review.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5638648" y="6400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EFD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960120"/>
            <a:ext cx="11094415" cy="0"/>
          </a:xfrm>
          <a:prstGeom prst="line">
            <a:avLst/>
          </a:prstGeom>
          <a:noFill/>
          <a:ln w="17780">
            <a:solidFill>
              <a:srgbClr val="B8935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310896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265615" y="310896"/>
            <a:ext cx="2377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spc="200" kern="0" dirty="0">
                <a:solidFill>
                  <a:srgbClr val="AEB8C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EPHEMERIS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48640" y="6355080"/>
            <a:ext cx="11094415" cy="0"/>
          </a:xfrm>
          <a:prstGeom prst="line">
            <a:avLst/>
          </a:prstGeom>
          <a:noFill/>
          <a:ln w="12700">
            <a:solidFill>
              <a:srgbClr val="DAD5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10607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Four phases, from mapping methodology to a second site.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48640" y="2377440"/>
            <a:ext cx="2480310" cy="54864"/>
          </a:xfrm>
          <a:prstGeom prst="rect">
            <a:avLst/>
          </a:prstGeom>
          <a:solidFill>
            <a:srgbClr val="B8935A"/>
          </a:solidFill>
          <a:ln/>
        </p:spPr>
      </p:sp>
      <p:sp>
        <p:nvSpPr>
          <p:cNvPr id="8" name="Shape 6"/>
          <p:cNvSpPr/>
          <p:nvPr/>
        </p:nvSpPr>
        <p:spPr>
          <a:xfrm>
            <a:off x="548640" y="2286000"/>
            <a:ext cx="237744" cy="237744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9" name="Text 7"/>
          <p:cNvSpPr/>
          <p:nvPr/>
        </p:nvSpPr>
        <p:spPr>
          <a:xfrm>
            <a:off x="548640" y="2606040"/>
            <a:ext cx="248031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B8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0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2926080"/>
            <a:ext cx="248031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Foundation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48640" y="3429000"/>
            <a:ext cx="248031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0-9 mo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3794760"/>
            <a:ext cx="234315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1C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Mapping methodology finalized; site diligence; legal entity formation; trust filed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57550" y="2377440"/>
            <a:ext cx="2480310" cy="54864"/>
          </a:xfrm>
          <a:prstGeom prst="rect">
            <a:avLst/>
          </a:prstGeom>
          <a:solidFill>
            <a:srgbClr val="B8935A"/>
          </a:solidFill>
          <a:ln/>
        </p:spPr>
      </p:sp>
      <p:sp>
        <p:nvSpPr>
          <p:cNvPr id="14" name="Shape 12"/>
          <p:cNvSpPr/>
          <p:nvPr/>
        </p:nvSpPr>
        <p:spPr>
          <a:xfrm>
            <a:off x="3202686" y="2286000"/>
            <a:ext cx="237744" cy="237744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15" name="Text 13"/>
          <p:cNvSpPr/>
          <p:nvPr/>
        </p:nvSpPr>
        <p:spPr>
          <a:xfrm>
            <a:off x="3257550" y="2606040"/>
            <a:ext cx="248031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B8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257550" y="2926080"/>
            <a:ext cx="248031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Ground &amp; First Light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3257550" y="3429000"/>
            <a:ext cx="248031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9-30 mo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257550" y="3794760"/>
            <a:ext cx="234315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1C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acquired; spiral &amp; Hall of Memories built; first plots sold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966460" y="2377440"/>
            <a:ext cx="2480310" cy="54864"/>
          </a:xfrm>
          <a:prstGeom prst="rect">
            <a:avLst/>
          </a:prstGeom>
          <a:solidFill>
            <a:srgbClr val="B8935A"/>
          </a:solidFill>
          <a:ln/>
        </p:spPr>
      </p:sp>
      <p:sp>
        <p:nvSpPr>
          <p:cNvPr id="20" name="Shape 18"/>
          <p:cNvSpPr/>
          <p:nvPr/>
        </p:nvSpPr>
        <p:spPr>
          <a:xfrm>
            <a:off x="5911596" y="2286000"/>
            <a:ext cx="237744" cy="237744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21" name="Text 19"/>
          <p:cNvSpPr/>
          <p:nvPr/>
        </p:nvSpPr>
        <p:spPr>
          <a:xfrm>
            <a:off x="5966460" y="2606040"/>
            <a:ext cx="248031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B8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966460" y="2926080"/>
            <a:ext cx="248031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Destination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966460" y="3429000"/>
            <a:ext cx="248031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30-60 mo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66460" y="3794760"/>
            <a:ext cx="234315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1C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Resort opens; visitation programming; dark-sky tourism partnerships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8675370" y="2377440"/>
            <a:ext cx="2480310" cy="54864"/>
          </a:xfrm>
          <a:prstGeom prst="rect">
            <a:avLst/>
          </a:prstGeom>
          <a:solidFill>
            <a:srgbClr val="B8935A"/>
          </a:solidFill>
          <a:ln/>
        </p:spPr>
      </p:sp>
      <p:sp>
        <p:nvSpPr>
          <p:cNvPr id="26" name="Shape 24"/>
          <p:cNvSpPr/>
          <p:nvPr/>
        </p:nvSpPr>
        <p:spPr>
          <a:xfrm>
            <a:off x="8620506" y="2286000"/>
            <a:ext cx="237744" cy="237744"/>
          </a:xfrm>
          <a:prstGeom prst="ellipse">
            <a:avLst/>
          </a:prstGeom>
          <a:solidFill>
            <a:srgbClr val="B8935A"/>
          </a:solidFill>
          <a:ln/>
        </p:spPr>
      </p:sp>
      <p:sp>
        <p:nvSpPr>
          <p:cNvPr id="27" name="Text 25"/>
          <p:cNvSpPr/>
          <p:nvPr/>
        </p:nvSpPr>
        <p:spPr>
          <a:xfrm>
            <a:off x="8675370" y="2606040"/>
            <a:ext cx="248031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B893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675370" y="2926080"/>
            <a:ext cx="248031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C2027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Expansion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8675370" y="3429000"/>
            <a:ext cx="248031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mo+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675370" y="3794760"/>
            <a:ext cx="234315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dirty="0">
                <a:solidFill>
                  <a:srgbClr val="1C20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spiral arms; evaluate licensing to a second site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638648" y="6400800"/>
            <a:ext cx="914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E7A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2026-07-16T01:06:15Z</dcterms:created>
  <dcterms:modified xsi:type="dcterms:W3CDTF">2026-07-16T01:06:15Z</dcterms:modified>
</cp:coreProperties>
</file>